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5143500" cx="9144000"/>
  <p:notesSz cx="6858000" cy="9144000"/>
  <p:embeddedFontLst>
    <p:embeddedFont>
      <p:font typeface="Nunit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Nunito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Nunito-regular.fnt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Nunito-italic.fntdata"/><Relationship Id="rId14" Type="http://schemas.openxmlformats.org/officeDocument/2006/relationships/slide" Target="slides/slide8.xml"/><Relationship Id="rId58" Type="http://schemas.openxmlformats.org/officeDocument/2006/relationships/font" Target="fonts/Nuni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453d2ca2a_5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f453d2ca2a_5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f453d2ca2a_5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8" name="Google Shape;288;gf453d2ca2a_5_2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453d2ca2a_5_2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f453d2ca2a_5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f453d2ca2a_5_2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f453d2ca2a_5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453d2ca2a_5_2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f453d2ca2a_5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453d2ca2a_5_2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f453d2ca2a_5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453d2ca2a_5_2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f453d2ca2a_5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453d2ca2a_5_3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f453d2ca2a_5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453d2ca2a_5_3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f453d2ca2a_5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f453d2ca2a_5_3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f453d2ca2a_5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453d2ca2a_5_3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f453d2ca2a_5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453d2ca2a_5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f453d2ca2a_5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453d2ca2a_5_3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f453d2ca2a_5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f453d2ca2a_5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9" name="Google Shape;369;gf453d2ca2a_5_3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453d2ca2a_5_3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f453d2ca2a_5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453d2ca2a_5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" name="Google Shape;381;gf453d2ca2a_5_3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453d2ca2a_5_3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f453d2ca2a_5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453d2ca2a_5_3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f453d2ca2a_5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f453d2ca2a_5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2" name="Google Shape;402;gf453d2ca2a_5_3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f453d2ca2a_5_3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f453d2ca2a_5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f453d2ca2a_5_3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f453d2ca2a_5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453d2ca2a_5_3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f453d2ca2a_5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453d2ca2a_5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gf453d2ca2a_5_1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f453d2ca2a_5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1" name="Google Shape;431;gf453d2ca2a_5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453d2ca2a_5_3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f453d2ca2a_5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f453d2ca2a_5_3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f453d2ca2a_5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453d2ca2a_5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9" name="Google Shape;449;gf453d2ca2a_5_3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f453d2ca2a_5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6" name="Google Shape;456;gf453d2ca2a_5_4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453d2ca2a_5_4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f453d2ca2a_5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f453d2ca2a_5_4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f453d2ca2a_5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453d2ca2a_5_4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f453d2ca2a_5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f453d2ca2a_5_4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f453d2ca2a_5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f453d2ca2a_5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5" name="Google Shape;495;gf453d2ca2a_5_4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453d2ca2a_13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f453d2ca2a_1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f453d2ca2a_5_4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f453d2ca2a_5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453d2ca2a_5_4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f453d2ca2a_5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f453d2ca2a_5_4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f453d2ca2a_5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f453d2ca2a_5_4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f453d2ca2a_5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f453d2ca2a_5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9" name="Google Shape;529;gf453d2ca2a_5_46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f453d2ca2a_5_4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gf453d2ca2a_5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The Concept of Digital Twin is to simulate the physical environment to the simulation using gazebo and the real turtlebot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(like metaverse)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f453d2ca2a_5_4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gf453d2ca2a_5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The Concept of Digital Twin is to simulate the physical environment to the simulation using gazebo and the real turtlebot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(like metaverse)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453d2ca2a_5_4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f453d2ca2a_5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f453d2ca2a_5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6" name="Google Shape;556;gf453d2ca2a_5_4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f453d2ca2a_5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1" name="Google Shape;561;gf453d2ca2a_5_4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453d2ca2a_5_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f453d2ca2a_5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f453d2ca2a_5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6" name="Google Shape;566;gf453d2ca2a_5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453d2ca2a_5_2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f453d2ca2a_5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453d2ca2a_5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f453d2ca2a_5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453d2ca2a_5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f453d2ca2a_5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453d2ca2a_5_2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f453d2ca2a_5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3" name="Google Shape;133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15"/>
          <p:cNvGrpSpPr/>
          <p:nvPr/>
        </p:nvGrpSpPr>
        <p:grpSpPr>
          <a:xfrm>
            <a:off x="5594191" y="3961115"/>
            <a:ext cx="2910144" cy="1182340"/>
            <a:chOff x="6917201" y="0"/>
            <a:chExt cx="2227776" cy="863400"/>
          </a:xfrm>
        </p:grpSpPr>
        <p:sp>
          <p:nvSpPr>
            <p:cNvPr id="138" name="Google Shape;138;p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" name="Google Shape;141;p15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142" name="Google Shape;142;p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Google Shape;145;p1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6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6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16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3" name="Google Shape;153;p16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p16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57" name="Google Shape;157;p16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16"/>
          <p:cNvGrpSpPr/>
          <p:nvPr/>
        </p:nvGrpSpPr>
        <p:grpSpPr>
          <a:xfrm>
            <a:off x="7057468" y="5088"/>
            <a:ext cx="1851281" cy="752108"/>
            <a:chOff x="6917201" y="0"/>
            <a:chExt cx="2227776" cy="863400"/>
          </a:xfrm>
        </p:grpSpPr>
        <p:sp>
          <p:nvSpPr>
            <p:cNvPr id="161" name="Google Shape;161;p1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" name="Google Shape;164;p16"/>
          <p:cNvGrpSpPr/>
          <p:nvPr/>
        </p:nvGrpSpPr>
        <p:grpSpPr>
          <a:xfrm>
            <a:off x="6553032" y="4217852"/>
            <a:ext cx="2389067" cy="925737"/>
            <a:chOff x="6917201" y="0"/>
            <a:chExt cx="2227776" cy="863400"/>
          </a:xfrm>
        </p:grpSpPr>
        <p:sp>
          <p:nvSpPr>
            <p:cNvPr id="165" name="Google Shape;165;p1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p16"/>
          <p:cNvGrpSpPr/>
          <p:nvPr/>
        </p:nvGrpSpPr>
        <p:grpSpPr>
          <a:xfrm>
            <a:off x="199149" y="4055652"/>
            <a:ext cx="2795413" cy="1083308"/>
            <a:chOff x="6917201" y="0"/>
            <a:chExt cx="2227776" cy="863400"/>
          </a:xfrm>
        </p:grpSpPr>
        <p:sp>
          <p:nvSpPr>
            <p:cNvPr id="169" name="Google Shape;169;p1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Google Shape;172;p16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73" name="Google Shape;173;p16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0" name="Google Shape;180;p17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1" name="Google Shape;181;p17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2" name="Google Shape;182;p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8" name="Google Shape;188;p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4" name="Google Shape;194;p1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5" name="Google Shape;195;p1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0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1" name="Google Shape;201;p20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20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3" name="Google Shape;203;p2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1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09" name="Google Shape;209;p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2" name="Google Shape;212;p22"/>
          <p:cNvGrpSpPr/>
          <p:nvPr/>
        </p:nvGrpSpPr>
        <p:grpSpPr>
          <a:xfrm>
            <a:off x="5959222" y="4119576"/>
            <a:ext cx="2520951" cy="1024165"/>
            <a:chOff x="6917201" y="0"/>
            <a:chExt cx="2227776" cy="863400"/>
          </a:xfrm>
        </p:grpSpPr>
        <p:sp>
          <p:nvSpPr>
            <p:cNvPr id="213" name="Google Shape;213;p2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6" name="Google Shape;216;p22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217" name="Google Shape;217;p2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" name="Google Shape;220;p22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1" name="Google Shape;221;p22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2" name="Google Shape;222;p2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gif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Relationship Id="rId4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>
            <p:ph type="ctrTitle"/>
          </p:nvPr>
        </p:nvSpPr>
        <p:spPr>
          <a:xfrm>
            <a:off x="1858703" y="1441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b="1" lang="en" sz="3200"/>
              <a:t>Cloud-Connected Automated Guided Vehicle</a:t>
            </a:r>
            <a:endParaRPr b="1" sz="4400"/>
          </a:p>
        </p:txBody>
      </p:sp>
      <p:sp>
        <p:nvSpPr>
          <p:cNvPr id="230" name="Google Shape;230;p24"/>
          <p:cNvSpPr txBox="1"/>
          <p:nvPr>
            <p:ph idx="1" type="subTitle"/>
          </p:nvPr>
        </p:nvSpPr>
        <p:spPr>
          <a:xfrm>
            <a:off x="2509576" y="2762175"/>
            <a:ext cx="465270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7"/>
              <a:buNone/>
            </a:pPr>
            <a:r>
              <a:rPr lang="en" u="sng"/>
              <a:t>Supervised by</a:t>
            </a:r>
            <a:endParaRPr u="sng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7"/>
              <a:buNone/>
            </a:pPr>
            <a:r>
              <a:t/>
            </a:r>
            <a:endParaRPr u="sng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7"/>
              <a:buNone/>
            </a:pPr>
            <a:r>
              <a:rPr lang="en">
                <a:solidFill>
                  <a:srgbClr val="000000"/>
                </a:solidFill>
              </a:rPr>
              <a:t>Prof. Dr. Mohamed Watheq El-Kharashi - Dr. Mohamed Abdelsalam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7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7"/>
              <a:buNone/>
            </a:pPr>
            <a:r>
              <a:rPr lang="en" u="sng"/>
              <a:t>Presented by</a:t>
            </a:r>
            <a:endParaRPr u="sng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7"/>
              <a:buNone/>
            </a:pPr>
            <a:br>
              <a:rPr lang="en"/>
            </a:br>
            <a:r>
              <a:rPr lang="en" sz="1500">
                <a:solidFill>
                  <a:schemeClr val="dk2"/>
                </a:solidFill>
              </a:rPr>
              <a:t>Sara Akmal Mohamed 	17P6015</a:t>
            </a:r>
            <a:br>
              <a:rPr lang="en" sz="1500">
                <a:solidFill>
                  <a:schemeClr val="dk2"/>
                </a:solidFill>
              </a:rPr>
            </a:br>
            <a:r>
              <a:rPr lang="en" sz="1500">
                <a:solidFill>
                  <a:schemeClr val="dk2"/>
                </a:solidFill>
              </a:rPr>
              <a:t>Mariam Salah Taha 	17P6033</a:t>
            </a:r>
            <a:br>
              <a:rPr lang="en" sz="1500">
                <a:solidFill>
                  <a:schemeClr val="dk2"/>
                </a:solidFill>
              </a:rPr>
            </a:br>
            <a:r>
              <a:rPr lang="en" sz="1500">
                <a:solidFill>
                  <a:schemeClr val="dk2"/>
                </a:solidFill>
              </a:rPr>
              <a:t>Fatema Hassan Aman	17P3060</a:t>
            </a:r>
            <a:br>
              <a:rPr lang="en" sz="1500">
                <a:solidFill>
                  <a:schemeClr val="dk2"/>
                </a:solidFill>
              </a:rPr>
            </a:br>
            <a:r>
              <a:rPr lang="en" sz="1500">
                <a:solidFill>
                  <a:schemeClr val="dk2"/>
                </a:solidFill>
              </a:rPr>
              <a:t>Islam Ashraf Azab   	17P6086</a:t>
            </a:r>
            <a:br>
              <a:rPr lang="en" sz="1500">
                <a:solidFill>
                  <a:schemeClr val="dk2"/>
                </a:solidFill>
              </a:rPr>
            </a:br>
            <a:r>
              <a:rPr lang="en" sz="1500">
                <a:solidFill>
                  <a:schemeClr val="dk2"/>
                </a:solidFill>
              </a:rPr>
              <a:t>Yusuf Amr Nabil		17P6052</a:t>
            </a:r>
            <a:br>
              <a:rPr lang="en" sz="1500">
                <a:solidFill>
                  <a:schemeClr val="dk2"/>
                </a:solidFill>
              </a:rPr>
            </a:br>
            <a:r>
              <a:rPr lang="en" sz="1500">
                <a:solidFill>
                  <a:schemeClr val="dk2"/>
                </a:solidFill>
              </a:rPr>
              <a:t>Omar Hassan ElKotb  	17P6080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31" name="Google Shape;23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4100" y="809575"/>
            <a:ext cx="1033632" cy="10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300" y="3590525"/>
            <a:ext cx="1477225" cy="11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E92AA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type="title"/>
          </p:nvPr>
        </p:nvSpPr>
        <p:spPr>
          <a:xfrm>
            <a:off x="174703" y="1748700"/>
            <a:ext cx="8794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" sz="6000">
                <a:solidFill>
                  <a:schemeClr val="dk1"/>
                </a:solidFill>
              </a:rPr>
              <a:t>User Configurator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descr="A picture containing text&#10;&#10;Description automatically generated" id="291" name="Google Shape;29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6378" y="206064"/>
            <a:ext cx="3552825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/>
          <p:nvPr>
            <p:ph type="title"/>
          </p:nvPr>
        </p:nvSpPr>
        <p:spPr>
          <a:xfrm>
            <a:off x="819150" y="384425"/>
            <a:ext cx="7505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Initial Configurator UI</a:t>
            </a:r>
            <a:endParaRPr/>
          </a:p>
        </p:txBody>
      </p:sp>
      <p:pic>
        <p:nvPicPr>
          <p:cNvPr id="297" name="Google Shape;29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925" y="1339025"/>
            <a:ext cx="3083951" cy="16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0000" y="1339025"/>
            <a:ext cx="2694532" cy="16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3463" y="3249050"/>
            <a:ext cx="3237071" cy="1528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34"/>
          <p:cNvCxnSpPr>
            <a:stCxn id="297" idx="3"/>
            <a:endCxn id="298" idx="1"/>
          </p:cNvCxnSpPr>
          <p:nvPr/>
        </p:nvCxnSpPr>
        <p:spPr>
          <a:xfrm>
            <a:off x="3849876" y="2144675"/>
            <a:ext cx="10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301" name="Google Shape;301;p34"/>
          <p:cNvGrpSpPr/>
          <p:nvPr/>
        </p:nvGrpSpPr>
        <p:grpSpPr>
          <a:xfrm>
            <a:off x="6190534" y="2127900"/>
            <a:ext cx="2059891" cy="1885588"/>
            <a:chOff x="6190534" y="2127900"/>
            <a:chExt cx="2059891" cy="1885588"/>
          </a:xfrm>
        </p:grpSpPr>
        <p:cxnSp>
          <p:nvCxnSpPr>
            <p:cNvPr id="302" name="Google Shape;302;p34"/>
            <p:cNvCxnSpPr/>
            <p:nvPr/>
          </p:nvCxnSpPr>
          <p:spPr>
            <a:xfrm>
              <a:off x="7610825" y="2127900"/>
              <a:ext cx="63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3" name="Google Shape;303;p34"/>
            <p:cNvCxnSpPr/>
            <p:nvPr/>
          </p:nvCxnSpPr>
          <p:spPr>
            <a:xfrm rot="10800000">
              <a:off x="8250425" y="2127900"/>
              <a:ext cx="0" cy="1853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4" name="Google Shape;304;p34"/>
            <p:cNvCxnSpPr>
              <a:endCxn id="299" idx="3"/>
            </p:cNvCxnSpPr>
            <p:nvPr/>
          </p:nvCxnSpPr>
          <p:spPr>
            <a:xfrm flipH="1">
              <a:off x="6190534" y="3981688"/>
              <a:ext cx="2059800" cy="31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305" name="Google Shape;305;p34"/>
          <p:cNvSpPr txBox="1"/>
          <p:nvPr/>
        </p:nvSpPr>
        <p:spPr>
          <a:xfrm>
            <a:off x="1462100" y="1081400"/>
            <a:ext cx="22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Start Page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4"/>
          <p:cNvSpPr txBox="1"/>
          <p:nvPr/>
        </p:nvSpPr>
        <p:spPr>
          <a:xfrm>
            <a:off x="5300025" y="1015025"/>
            <a:ext cx="22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Enter Button Pressed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4"/>
          <p:cNvSpPr txBox="1"/>
          <p:nvPr/>
        </p:nvSpPr>
        <p:spPr>
          <a:xfrm>
            <a:off x="3227675" y="2950325"/>
            <a:ext cx="22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Choosing Sensor Type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/>
          <p:nvPr>
            <p:ph type="title"/>
          </p:nvPr>
        </p:nvSpPr>
        <p:spPr>
          <a:xfrm>
            <a:off x="819150" y="384425"/>
            <a:ext cx="7505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Qt Designer Tool</a:t>
            </a:r>
            <a:endParaRPr/>
          </a:p>
        </p:txBody>
      </p:sp>
      <p:pic>
        <p:nvPicPr>
          <p:cNvPr descr="Graphical user interface, application&#10;&#10;Description automatically generated" id="313" name="Google Shape;3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036" y="983137"/>
            <a:ext cx="6879926" cy="3721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 txBox="1"/>
          <p:nvPr>
            <p:ph type="title"/>
          </p:nvPr>
        </p:nvSpPr>
        <p:spPr>
          <a:xfrm>
            <a:off x="819150" y="384425"/>
            <a:ext cx="7505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Entry Scene</a:t>
            </a:r>
            <a:endParaRPr/>
          </a:p>
        </p:txBody>
      </p:sp>
      <p:pic>
        <p:nvPicPr>
          <p:cNvPr id="319" name="Google Shape;319;p36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1298725" y="983225"/>
            <a:ext cx="6546545" cy="38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/>
          <p:nvPr>
            <p:ph type="title"/>
          </p:nvPr>
        </p:nvSpPr>
        <p:spPr>
          <a:xfrm>
            <a:off x="819150" y="384425"/>
            <a:ext cx="7505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Sensors &amp; Services Scene - 1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 rotWithShape="1">
          <a:blip r:embed="rId3">
            <a:alphaModFix/>
          </a:blip>
          <a:srcRect b="0" l="19" r="28" t="0"/>
          <a:stretch/>
        </p:blipFill>
        <p:spPr>
          <a:xfrm>
            <a:off x="1324600" y="983225"/>
            <a:ext cx="6494793" cy="38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/>
          <p:cNvSpPr txBox="1"/>
          <p:nvPr>
            <p:ph type="title"/>
          </p:nvPr>
        </p:nvSpPr>
        <p:spPr>
          <a:xfrm>
            <a:off x="819150" y="384425"/>
            <a:ext cx="7505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Sensors &amp; Services Scene - 2</a:t>
            </a:r>
            <a:endParaRPr/>
          </a:p>
        </p:txBody>
      </p:sp>
      <p:pic>
        <p:nvPicPr>
          <p:cNvPr id="331" name="Google Shape;331;p38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1298725" y="983225"/>
            <a:ext cx="6546545" cy="38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/>
          <p:nvPr>
            <p:ph type="title"/>
          </p:nvPr>
        </p:nvSpPr>
        <p:spPr>
          <a:xfrm>
            <a:off x="819150" y="384425"/>
            <a:ext cx="7505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Automation</a:t>
            </a:r>
            <a:endParaRPr/>
          </a:p>
        </p:txBody>
      </p:sp>
      <p:pic>
        <p:nvPicPr>
          <p:cNvPr id="337" name="Google Shape;33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150" y="1110775"/>
            <a:ext cx="3836101" cy="385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9"/>
          <p:cNvPicPr preferRelativeResize="0"/>
          <p:nvPr/>
        </p:nvPicPr>
        <p:blipFill rotWithShape="1">
          <a:blip r:embed="rId4">
            <a:alphaModFix/>
          </a:blip>
          <a:srcRect b="0" l="49" r="49" t="0"/>
          <a:stretch/>
        </p:blipFill>
        <p:spPr>
          <a:xfrm>
            <a:off x="4572001" y="1769250"/>
            <a:ext cx="4183949" cy="2024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 txBox="1"/>
          <p:nvPr>
            <p:ph type="title"/>
          </p:nvPr>
        </p:nvSpPr>
        <p:spPr>
          <a:xfrm>
            <a:off x="819150" y="384425"/>
            <a:ext cx="7505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Visualizing Example</a:t>
            </a:r>
            <a:endParaRPr/>
          </a:p>
        </p:txBody>
      </p:sp>
      <p:sp>
        <p:nvSpPr>
          <p:cNvPr id="344" name="Google Shape;344;p40"/>
          <p:cNvSpPr txBox="1"/>
          <p:nvPr/>
        </p:nvSpPr>
        <p:spPr>
          <a:xfrm>
            <a:off x="877230" y="1161381"/>
            <a:ext cx="599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Selecting Anomaly Detection AI Service from the Entry Scene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application&#10;&#10;Description automatically generated" id="345" name="Google Shape;34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4374" y="1761893"/>
            <a:ext cx="4495251" cy="265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/>
          <p:nvPr>
            <p:ph type="title"/>
          </p:nvPr>
        </p:nvSpPr>
        <p:spPr>
          <a:xfrm>
            <a:off x="819150" y="384425"/>
            <a:ext cx="7505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Visualizing Example (cont.)</a:t>
            </a:r>
            <a:endParaRPr/>
          </a:p>
        </p:txBody>
      </p:sp>
      <p:sp>
        <p:nvSpPr>
          <p:cNvPr id="351" name="Google Shape;351;p41"/>
          <p:cNvSpPr txBox="1"/>
          <p:nvPr/>
        </p:nvSpPr>
        <p:spPr>
          <a:xfrm>
            <a:off x="877230" y="1161381"/>
            <a:ext cx="73599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 startAt="2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Selecting Speed, Ultrasonic from default sensors and adding Lidar from user input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 startAt="2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Selecting Actuate and GPS Services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5072" y="1957523"/>
            <a:ext cx="4753857" cy="265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"/>
          <p:cNvSpPr txBox="1"/>
          <p:nvPr>
            <p:ph type="title"/>
          </p:nvPr>
        </p:nvSpPr>
        <p:spPr>
          <a:xfrm>
            <a:off x="819150" y="384425"/>
            <a:ext cx="7505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Visualizing Example (cont.)</a:t>
            </a:r>
            <a:endParaRPr/>
          </a:p>
        </p:txBody>
      </p:sp>
      <p:sp>
        <p:nvSpPr>
          <p:cNvPr id="358" name="Google Shape;358;p42"/>
          <p:cNvSpPr txBox="1"/>
          <p:nvPr/>
        </p:nvSpPr>
        <p:spPr>
          <a:xfrm>
            <a:off x="877230" y="1161381"/>
            <a:ext cx="7635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 startAt="4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Dashboard Sensors as configured, Speed, Ultrasonic and Lidar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 startAt="4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 Outliers feature button according to the AI Service configured, Anomaly Detection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6115" y="1958633"/>
            <a:ext cx="5431769" cy="265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238" name="Google Shape;238;p25"/>
          <p:cNvSpPr txBox="1"/>
          <p:nvPr>
            <p:ph idx="1" type="body"/>
          </p:nvPr>
        </p:nvSpPr>
        <p:spPr>
          <a:xfrm>
            <a:off x="819150" y="1647650"/>
            <a:ext cx="7505700" cy="27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084"/>
              <a:buChar char="●"/>
            </a:pPr>
            <a:r>
              <a:rPr lang="en" sz="1800"/>
              <a:t>Overview</a:t>
            </a:r>
            <a:endParaRPr sz="18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084"/>
              <a:buChar char="●"/>
            </a:pPr>
            <a:r>
              <a:rPr lang="en" sz="1800"/>
              <a:t>User Configurator</a:t>
            </a:r>
            <a:endParaRPr sz="18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084"/>
              <a:buChar char="●"/>
            </a:pPr>
            <a:r>
              <a:rPr lang="en" sz="1800"/>
              <a:t>Docker’ized Private Cloud</a:t>
            </a:r>
            <a:endParaRPr/>
          </a:p>
          <a:p>
            <a:pPr indent="-31149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4054"/>
              <a:buChar char="•"/>
            </a:pPr>
            <a:r>
              <a:rPr lang="en" sz="1500"/>
              <a:t>Dashboard</a:t>
            </a:r>
            <a:endParaRPr sz="15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900"/>
              <a:buChar char="•"/>
            </a:pPr>
            <a:r>
              <a:rPr lang="en" sz="1500"/>
              <a:t>AI Services</a:t>
            </a:r>
            <a:endParaRPr sz="1500"/>
          </a:p>
          <a:p>
            <a:pPr indent="-31149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4054"/>
              <a:buChar char="•"/>
            </a:pPr>
            <a:r>
              <a:rPr lang="en" sz="1500"/>
              <a:t>Database</a:t>
            </a:r>
            <a:endParaRPr sz="15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084"/>
              <a:buChar char="●"/>
            </a:pPr>
            <a:r>
              <a:rPr lang="en" sz="1800"/>
              <a:t>Cloud-Connect Gateway</a:t>
            </a:r>
            <a:endParaRPr sz="18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084"/>
              <a:buChar char="●"/>
            </a:pPr>
            <a:r>
              <a:rPr lang="en" sz="1800"/>
              <a:t>Robot Operating System (ROS) Subsystem</a:t>
            </a:r>
            <a:endParaRPr sz="18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084"/>
              <a:buChar char="●"/>
            </a:pPr>
            <a:r>
              <a:rPr lang="en" sz="1800"/>
              <a:t>Future Work</a:t>
            </a:r>
            <a:endParaRPr sz="18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4084"/>
              <a:buChar char="●"/>
            </a:pPr>
            <a:r>
              <a:rPr lang="en" sz="1800"/>
              <a:t>Demo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3"/>
          <p:cNvSpPr txBox="1"/>
          <p:nvPr>
            <p:ph type="title"/>
          </p:nvPr>
        </p:nvSpPr>
        <p:spPr>
          <a:xfrm>
            <a:off x="819150" y="384425"/>
            <a:ext cx="7505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Visualizing Example (cont.)</a:t>
            </a:r>
            <a:endParaRPr/>
          </a:p>
        </p:txBody>
      </p:sp>
      <p:sp>
        <p:nvSpPr>
          <p:cNvPr id="365" name="Google Shape;365;p43"/>
          <p:cNvSpPr txBox="1"/>
          <p:nvPr/>
        </p:nvSpPr>
        <p:spPr>
          <a:xfrm>
            <a:off x="877230" y="1161381"/>
            <a:ext cx="599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 startAt="6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Dashboard Services as configured, GPS and Actuate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8978" y="1715177"/>
            <a:ext cx="3626044" cy="2995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E92AA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/>
          <p:nvPr>
            <p:ph type="title"/>
          </p:nvPr>
        </p:nvSpPr>
        <p:spPr>
          <a:xfrm>
            <a:off x="174703" y="1748700"/>
            <a:ext cx="8794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" sz="6000">
                <a:solidFill>
                  <a:schemeClr val="dk1"/>
                </a:solidFill>
              </a:rPr>
              <a:t>Docker’ized Private Cloud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/>
          <p:nvPr>
            <p:ph type="title"/>
          </p:nvPr>
        </p:nvSpPr>
        <p:spPr>
          <a:xfrm>
            <a:off x="819150" y="845600"/>
            <a:ext cx="75057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AF7B51"/>
                </a:solidFill>
              </a:rPr>
              <a:t>Dockeri’zed Private Cloud</a:t>
            </a:r>
            <a:endParaRPr>
              <a:solidFill>
                <a:srgbClr val="AF7B5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77" name="Google Shape;377;p45"/>
          <p:cNvSpPr txBox="1"/>
          <p:nvPr>
            <p:ph idx="1" type="body"/>
          </p:nvPr>
        </p:nvSpPr>
        <p:spPr>
          <a:xfrm>
            <a:off x="604525" y="1538879"/>
            <a:ext cx="78999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 container has images of the Web Application and Database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Container running on our local network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/>
          </a:p>
        </p:txBody>
      </p:sp>
      <p:pic>
        <p:nvPicPr>
          <p:cNvPr id="378" name="Google Shape;37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5338" y="2322352"/>
            <a:ext cx="5593324" cy="19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E92AA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/>
          <p:nvPr>
            <p:ph type="title"/>
          </p:nvPr>
        </p:nvSpPr>
        <p:spPr>
          <a:xfrm>
            <a:off x="174703" y="1748700"/>
            <a:ext cx="8794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" sz="6000">
                <a:solidFill>
                  <a:schemeClr val="dk1"/>
                </a:solidFill>
              </a:rPr>
              <a:t>AI Services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 txBox="1"/>
          <p:nvPr>
            <p:ph type="title"/>
          </p:nvPr>
        </p:nvSpPr>
        <p:spPr>
          <a:xfrm>
            <a:off x="819150" y="845600"/>
            <a:ext cx="75057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AF7B51"/>
                </a:solidFill>
              </a:rPr>
              <a:t>Anomaly Detection</a:t>
            </a:r>
            <a:endParaRPr>
              <a:solidFill>
                <a:srgbClr val="AF7B5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grpSp>
        <p:nvGrpSpPr>
          <p:cNvPr id="389" name="Google Shape;389;p47"/>
          <p:cNvGrpSpPr/>
          <p:nvPr/>
        </p:nvGrpSpPr>
        <p:grpSpPr>
          <a:xfrm>
            <a:off x="3885354" y="1536816"/>
            <a:ext cx="4751116" cy="2350687"/>
            <a:chOff x="1918338" y="2088922"/>
            <a:chExt cx="5307323" cy="2337829"/>
          </a:xfrm>
        </p:grpSpPr>
        <p:pic>
          <p:nvPicPr>
            <p:cNvPr descr="A screenshot of a computer&#10;&#10;Description automatically generated with low confidence" id="390" name="Google Shape;390;p47"/>
            <p:cNvPicPr preferRelativeResize="0"/>
            <p:nvPr/>
          </p:nvPicPr>
          <p:blipFill rotWithShape="1">
            <a:blip r:embed="rId3">
              <a:alphaModFix/>
            </a:blip>
            <a:srcRect b="11838" l="0" r="0" t="0"/>
            <a:stretch/>
          </p:blipFill>
          <p:spPr>
            <a:xfrm>
              <a:off x="1918338" y="2088922"/>
              <a:ext cx="5307323" cy="233782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91" name="Google Shape;391;p47"/>
            <p:cNvCxnSpPr/>
            <p:nvPr/>
          </p:nvCxnSpPr>
          <p:spPr>
            <a:xfrm>
              <a:off x="3293829" y="2966651"/>
              <a:ext cx="460800" cy="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392" name="Google Shape;392;p47"/>
          <p:cNvSpPr txBox="1"/>
          <p:nvPr/>
        </p:nvSpPr>
        <p:spPr>
          <a:xfrm>
            <a:off x="819150" y="1465650"/>
            <a:ext cx="3154402" cy="2719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Outliers are detected using the Interquartile Range Method</a:t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IQR is calculated from the difference of the 1</a:t>
            </a:r>
            <a:r>
              <a:rPr b="0" baseline="3000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&amp; 3</a:t>
            </a:r>
            <a:r>
              <a:rPr b="0" baseline="3000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rd</a:t>
            </a: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quartiles.</a:t>
            </a:r>
            <a:endParaRPr/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cut-off upper and lower limits are calculated by a selected factor k = 1.5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398" name="Google Shape;398;p48"/>
          <p:cNvSpPr txBox="1"/>
          <p:nvPr>
            <p:ph idx="1" type="body"/>
          </p:nvPr>
        </p:nvSpPr>
        <p:spPr>
          <a:xfrm>
            <a:off x="714600" y="1465650"/>
            <a:ext cx="3154402" cy="2719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412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Classification is one of AI services that is implemented in our Dashboard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85750" lvl="0" marL="412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We use  MS COCO (Microsoft Common Objects in Context)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0054" y="1465649"/>
            <a:ext cx="4599346" cy="271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E92AA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9"/>
          <p:cNvSpPr txBox="1"/>
          <p:nvPr>
            <p:ph type="title"/>
          </p:nvPr>
        </p:nvSpPr>
        <p:spPr>
          <a:xfrm>
            <a:off x="174703" y="1748700"/>
            <a:ext cx="8794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" sz="6000">
                <a:solidFill>
                  <a:schemeClr val="dk1"/>
                </a:solidFill>
              </a:rPr>
              <a:t>Dashboard</a:t>
            </a:r>
            <a:endParaRPr/>
          </a:p>
        </p:txBody>
      </p:sp>
      <p:pic>
        <p:nvPicPr>
          <p:cNvPr descr="Graphical user interface&#10;&#10;Description automatically generated with low confidence" id="405" name="Google Shape;40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4057" y="156002"/>
            <a:ext cx="4615146" cy="929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Real-Time Data Visualization</a:t>
            </a:r>
            <a:endParaRPr/>
          </a:p>
        </p:txBody>
      </p:sp>
      <p:sp>
        <p:nvSpPr>
          <p:cNvPr id="411" name="Google Shape;411;p50"/>
          <p:cNvSpPr txBox="1"/>
          <p:nvPr/>
        </p:nvSpPr>
        <p:spPr>
          <a:xfrm>
            <a:off x="819160" y="2002046"/>
            <a:ext cx="3277055" cy="2295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Input through Qt GUI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Charts created dynamically based on user inputs.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Running a ROS Simulator to generate Random Data.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2" name="Google Shape;412;p50"/>
          <p:cNvGrpSpPr/>
          <p:nvPr/>
        </p:nvGrpSpPr>
        <p:grpSpPr>
          <a:xfrm>
            <a:off x="4505095" y="1474252"/>
            <a:ext cx="3819745" cy="3142352"/>
            <a:chOff x="5164400" y="1451950"/>
            <a:chExt cx="3108399" cy="2947274"/>
          </a:xfrm>
        </p:grpSpPr>
        <p:pic>
          <p:nvPicPr>
            <p:cNvPr id="413" name="Google Shape;413;p50"/>
            <p:cNvPicPr preferRelativeResize="0"/>
            <p:nvPr/>
          </p:nvPicPr>
          <p:blipFill rotWithShape="1">
            <a:blip r:embed="rId3">
              <a:alphaModFix/>
            </a:blip>
            <a:srcRect b="29903" l="0" r="0" t="0"/>
            <a:stretch/>
          </p:blipFill>
          <p:spPr>
            <a:xfrm>
              <a:off x="5164400" y="3227400"/>
              <a:ext cx="3108398" cy="1171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64400" y="1451950"/>
              <a:ext cx="3108399" cy="1708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Actuate Visualization</a:t>
            </a:r>
            <a:endParaRPr/>
          </a:p>
        </p:txBody>
      </p:sp>
      <p:pic>
        <p:nvPicPr>
          <p:cNvPr id="420" name="Google Shape;42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0076" y="1455400"/>
            <a:ext cx="3484774" cy="313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1"/>
          <p:cNvSpPr txBox="1"/>
          <p:nvPr/>
        </p:nvSpPr>
        <p:spPr>
          <a:xfrm>
            <a:off x="819160" y="2002046"/>
            <a:ext cx="3410869" cy="2431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Live Stream to monitor the robot’s camera in realtime.</a:t>
            </a:r>
            <a:endParaRPr/>
          </a:p>
          <a:p>
            <a:pPr indent="0" lvl="0" marL="127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Actuate buttons are used to control the robot’s movement.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Historical Data Visualization</a:t>
            </a:r>
            <a:endParaRPr/>
          </a:p>
        </p:txBody>
      </p:sp>
      <p:pic>
        <p:nvPicPr>
          <p:cNvPr id="427" name="Google Shape;427;p52"/>
          <p:cNvPicPr preferRelativeResize="0"/>
          <p:nvPr/>
        </p:nvPicPr>
        <p:blipFill rotWithShape="1">
          <a:blip r:embed="rId3">
            <a:alphaModFix/>
          </a:blip>
          <a:srcRect b="0" l="0" r="1033" t="0"/>
          <a:stretch/>
        </p:blipFill>
        <p:spPr>
          <a:xfrm>
            <a:off x="4184021" y="2002046"/>
            <a:ext cx="4140819" cy="225884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2"/>
          <p:cNvSpPr txBox="1"/>
          <p:nvPr/>
        </p:nvSpPr>
        <p:spPr>
          <a:xfrm>
            <a:off x="819160" y="2002046"/>
            <a:ext cx="3410869" cy="3293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Charts are updated based on the Qt configurations.</a:t>
            </a:r>
            <a:endParaRPr/>
          </a:p>
          <a:p>
            <a:pPr indent="0" lvl="0" marL="127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Sensors Table is generated based on Qt configurations as well.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E92AA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>
            <p:ph type="title"/>
          </p:nvPr>
        </p:nvSpPr>
        <p:spPr>
          <a:xfrm>
            <a:off x="174703" y="1748700"/>
            <a:ext cx="8794594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" sz="6000">
                <a:solidFill>
                  <a:schemeClr val="dk1"/>
                </a:solidFill>
              </a:rPr>
              <a:t>Overview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E92AA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"/>
          <p:cNvSpPr txBox="1"/>
          <p:nvPr>
            <p:ph type="title"/>
          </p:nvPr>
        </p:nvSpPr>
        <p:spPr>
          <a:xfrm>
            <a:off x="174703" y="1748700"/>
            <a:ext cx="8794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" sz="6000">
                <a:solidFill>
                  <a:schemeClr val="dk1"/>
                </a:solidFill>
              </a:rPr>
              <a:t>Database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Initialization Sequence Diagram</a:t>
            </a:r>
            <a:endParaRPr/>
          </a:p>
        </p:txBody>
      </p:sp>
      <p:pic>
        <p:nvPicPr>
          <p:cNvPr descr="Chart, diagram, box and whisker chart&#10;&#10;Description automatically generated" id="439" name="Google Shape;439;p54"/>
          <p:cNvPicPr preferRelativeResize="0"/>
          <p:nvPr/>
        </p:nvPicPr>
        <p:blipFill rotWithShape="1">
          <a:blip r:embed="rId3">
            <a:alphaModFix/>
          </a:blip>
          <a:srcRect b="10928" l="0" r="0" t="0"/>
          <a:stretch/>
        </p:blipFill>
        <p:spPr>
          <a:xfrm>
            <a:off x="1429050" y="1464750"/>
            <a:ext cx="6285900" cy="28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Database Visualization</a:t>
            </a:r>
            <a:endParaRPr/>
          </a:p>
        </p:txBody>
      </p:sp>
      <p:pic>
        <p:nvPicPr>
          <p:cNvPr descr="A screenshot of a computer&#10;&#10;Description automatically generated" id="445" name="Google Shape;445;p55"/>
          <p:cNvPicPr preferRelativeResize="0"/>
          <p:nvPr/>
        </p:nvPicPr>
        <p:blipFill rotWithShape="1">
          <a:blip r:embed="rId3">
            <a:alphaModFix/>
          </a:blip>
          <a:srcRect b="29178" l="3659" r="23330" t="9107"/>
          <a:stretch/>
        </p:blipFill>
        <p:spPr>
          <a:xfrm>
            <a:off x="3836010" y="1901123"/>
            <a:ext cx="4488830" cy="2140798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5"/>
          <p:cNvSpPr txBox="1"/>
          <p:nvPr/>
        </p:nvSpPr>
        <p:spPr>
          <a:xfrm>
            <a:off x="819160" y="2002046"/>
            <a:ext cx="3410869" cy="2308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 is generated dynamically based on Qt configurator.</a:t>
            </a:r>
            <a:endParaRPr/>
          </a:p>
          <a:p>
            <a:pPr indent="0" lvl="0" marL="127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contains a table for each configured sensor.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Database Singleton Creation</a:t>
            </a:r>
            <a:endParaRPr/>
          </a:p>
        </p:txBody>
      </p:sp>
      <p:pic>
        <p:nvPicPr>
          <p:cNvPr id="452" name="Google Shape;45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3623" y="1832298"/>
            <a:ext cx="3611217" cy="264778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6"/>
          <p:cNvSpPr txBox="1"/>
          <p:nvPr/>
        </p:nvSpPr>
        <p:spPr>
          <a:xfrm>
            <a:off x="819160" y="2002046"/>
            <a:ext cx="3410869" cy="2308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 is generated dynamically based on Qt configurator.</a:t>
            </a:r>
            <a:endParaRPr/>
          </a:p>
          <a:p>
            <a:pPr indent="0" lvl="0" marL="127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contains a table for each configured sensor.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E92AA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7"/>
          <p:cNvSpPr txBox="1"/>
          <p:nvPr>
            <p:ph type="title"/>
          </p:nvPr>
        </p:nvSpPr>
        <p:spPr>
          <a:xfrm>
            <a:off x="174703" y="1748700"/>
            <a:ext cx="8794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" sz="6000">
                <a:solidFill>
                  <a:schemeClr val="dk1"/>
                </a:solidFill>
              </a:rPr>
              <a:t>CloudConnect 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" sz="6000">
                <a:solidFill>
                  <a:schemeClr val="dk1"/>
                </a:solidFill>
              </a:rPr>
              <a:t>Gateway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descr="Graphical user interface&#10;&#10;Description automatically generated with low confidence" id="459" name="Google Shape;45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5545" y="187364"/>
            <a:ext cx="4513658" cy="1173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Real-Time Sequence Diagram</a:t>
            </a:r>
            <a:endParaRPr/>
          </a:p>
        </p:txBody>
      </p:sp>
      <p:pic>
        <p:nvPicPr>
          <p:cNvPr id="465" name="Google Shape;46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327" y="1800200"/>
            <a:ext cx="7297351" cy="27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Reactive Gateway</a:t>
            </a:r>
            <a:endParaRPr/>
          </a:p>
        </p:txBody>
      </p:sp>
      <p:grpSp>
        <p:nvGrpSpPr>
          <p:cNvPr id="471" name="Google Shape;471;p59"/>
          <p:cNvGrpSpPr/>
          <p:nvPr/>
        </p:nvGrpSpPr>
        <p:grpSpPr>
          <a:xfrm>
            <a:off x="491416" y="2354600"/>
            <a:ext cx="8161168" cy="2028150"/>
            <a:chOff x="484297" y="2510950"/>
            <a:chExt cx="8161168" cy="2028150"/>
          </a:xfrm>
        </p:grpSpPr>
        <p:pic>
          <p:nvPicPr>
            <p:cNvPr id="472" name="Google Shape;472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32040" y="2510950"/>
              <a:ext cx="4013425" cy="2028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" name="Google Shape;473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4297" y="2510950"/>
              <a:ext cx="3911453" cy="2028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4" name="Google Shape;474;p59"/>
          <p:cNvSpPr txBox="1"/>
          <p:nvPr/>
        </p:nvSpPr>
        <p:spPr>
          <a:xfrm>
            <a:off x="948600" y="1400000"/>
            <a:ext cx="6894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Listen on socket to receive data from sensors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Processing data then send it to dashboard to display it to user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Stream Gateway</a:t>
            </a:r>
            <a:endParaRPr/>
          </a:p>
        </p:txBody>
      </p:sp>
      <p:grpSp>
        <p:nvGrpSpPr>
          <p:cNvPr id="480" name="Google Shape;480;p60"/>
          <p:cNvGrpSpPr/>
          <p:nvPr/>
        </p:nvGrpSpPr>
        <p:grpSpPr>
          <a:xfrm>
            <a:off x="501068" y="2151519"/>
            <a:ext cx="8141864" cy="2197163"/>
            <a:chOff x="474312" y="2181550"/>
            <a:chExt cx="8141864" cy="2197163"/>
          </a:xfrm>
        </p:grpSpPr>
        <p:pic>
          <p:nvPicPr>
            <p:cNvPr id="481" name="Google Shape;481;p60"/>
            <p:cNvPicPr preferRelativeResize="0"/>
            <p:nvPr/>
          </p:nvPicPr>
          <p:blipFill rotWithShape="1">
            <a:blip r:embed="rId3">
              <a:alphaModFix/>
            </a:blip>
            <a:srcRect b="0" l="0" r="2406" t="0"/>
            <a:stretch/>
          </p:blipFill>
          <p:spPr>
            <a:xfrm>
              <a:off x="4572000" y="2181551"/>
              <a:ext cx="4044176" cy="2197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4312" y="2181550"/>
              <a:ext cx="3859795" cy="21971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3" name="Google Shape;483;p60"/>
          <p:cNvSpPr txBox="1"/>
          <p:nvPr/>
        </p:nvSpPr>
        <p:spPr>
          <a:xfrm>
            <a:off x="802525" y="1447000"/>
            <a:ext cx="7505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Listen on socket to receive image from robot camera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1"/>
          <p:cNvSpPr txBox="1"/>
          <p:nvPr>
            <p:ph type="title"/>
          </p:nvPr>
        </p:nvSpPr>
        <p:spPr>
          <a:xfrm>
            <a:off x="819150" y="6024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 Teleop Node Gateway</a:t>
            </a:r>
            <a:endParaRPr/>
          </a:p>
        </p:txBody>
      </p:sp>
      <p:grpSp>
        <p:nvGrpSpPr>
          <p:cNvPr id="489" name="Google Shape;489;p61"/>
          <p:cNvGrpSpPr/>
          <p:nvPr/>
        </p:nvGrpSpPr>
        <p:grpSpPr>
          <a:xfrm>
            <a:off x="1104547" y="1867824"/>
            <a:ext cx="6934905" cy="2673276"/>
            <a:chOff x="819150" y="1934500"/>
            <a:chExt cx="6934905" cy="2673276"/>
          </a:xfrm>
        </p:grpSpPr>
        <p:pic>
          <p:nvPicPr>
            <p:cNvPr id="490" name="Google Shape;490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9150" y="1934500"/>
              <a:ext cx="3047599" cy="2673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6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63325" y="1934500"/>
              <a:ext cx="2990730" cy="26732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2" name="Google Shape;492;p61"/>
          <p:cNvSpPr txBox="1"/>
          <p:nvPr/>
        </p:nvSpPr>
        <p:spPr>
          <a:xfrm>
            <a:off x="960600" y="1130850"/>
            <a:ext cx="724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Sending user controls through a socket to ROS so robot can act on it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this figure user change direction of robot 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E92AA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2"/>
          <p:cNvSpPr txBox="1"/>
          <p:nvPr>
            <p:ph type="title"/>
          </p:nvPr>
        </p:nvSpPr>
        <p:spPr>
          <a:xfrm>
            <a:off x="174703" y="1520100"/>
            <a:ext cx="8794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" sz="6000">
                <a:solidFill>
                  <a:schemeClr val="dk1"/>
                </a:solidFill>
              </a:rPr>
              <a:t>ROS Subsystem </a:t>
            </a:r>
            <a:br>
              <a:rPr lang="en" sz="6000">
                <a:solidFill>
                  <a:schemeClr val="dk1"/>
                </a:solidFill>
              </a:rPr>
            </a:br>
            <a:r>
              <a:rPr lang="en" sz="6000">
                <a:solidFill>
                  <a:schemeClr val="dk1"/>
                </a:solidFill>
              </a:rPr>
              <a:t>(DUT)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descr="A picture containing graphical user interface&#10;&#10;Description automatically generated" id="498" name="Google Shape;49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8301" y="218029"/>
            <a:ext cx="2850901" cy="1126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249" name="Google Shape;249;p27"/>
          <p:cNvSpPr txBox="1"/>
          <p:nvPr>
            <p:ph idx="1" type="body"/>
          </p:nvPr>
        </p:nvSpPr>
        <p:spPr>
          <a:xfrm>
            <a:off x="498325" y="1800200"/>
            <a:ext cx="5826900" cy="27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Char char="●"/>
            </a:pPr>
            <a:r>
              <a:rPr lang="en" sz="1800"/>
              <a:t>Designing and implementing a generic tool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tool helps users with their own ROS subsystem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Monitor the sensors’ data of the robot in real-time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Have a database with these data stored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Monitor the streaming of the robot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Control the movement of the robot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 AI services</a:t>
            </a: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3"/>
          <p:cNvSpPr txBox="1"/>
          <p:nvPr>
            <p:ph type="title"/>
          </p:nvPr>
        </p:nvSpPr>
        <p:spPr>
          <a:xfrm>
            <a:off x="819150" y="63075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Sensor Fusion Node</a:t>
            </a:r>
            <a:endParaRPr/>
          </a:p>
        </p:txBody>
      </p:sp>
      <p:pic>
        <p:nvPicPr>
          <p:cNvPr id="504" name="Google Shape;504;p63"/>
          <p:cNvPicPr preferRelativeResize="0"/>
          <p:nvPr/>
        </p:nvPicPr>
        <p:blipFill rotWithShape="1">
          <a:blip r:embed="rId3">
            <a:alphaModFix/>
          </a:blip>
          <a:srcRect b="0" l="0" r="682" t="0"/>
          <a:stretch/>
        </p:blipFill>
        <p:spPr>
          <a:xfrm>
            <a:off x="366299" y="1280550"/>
            <a:ext cx="8361389" cy="2815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4"/>
          <p:cNvSpPr txBox="1"/>
          <p:nvPr>
            <p:ph type="title"/>
          </p:nvPr>
        </p:nvSpPr>
        <p:spPr>
          <a:xfrm>
            <a:off x="819150" y="63075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Laser Values Node</a:t>
            </a:r>
            <a:endParaRPr/>
          </a:p>
        </p:txBody>
      </p:sp>
      <p:pic>
        <p:nvPicPr>
          <p:cNvPr id="510" name="Google Shape;51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59" y="1280160"/>
            <a:ext cx="8413968" cy="2816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5"/>
          <p:cNvSpPr txBox="1"/>
          <p:nvPr>
            <p:ph type="title"/>
          </p:nvPr>
        </p:nvSpPr>
        <p:spPr>
          <a:xfrm>
            <a:off x="819150" y="63075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Actuate Node</a:t>
            </a:r>
            <a:endParaRPr/>
          </a:p>
        </p:txBody>
      </p:sp>
      <p:pic>
        <p:nvPicPr>
          <p:cNvPr id="516" name="Google Shape;51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048" y="1289304"/>
            <a:ext cx="8313405" cy="2834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Customize Robot</a:t>
            </a:r>
            <a:endParaRPr/>
          </a:p>
        </p:txBody>
      </p:sp>
      <p:sp>
        <p:nvSpPr>
          <p:cNvPr id="522" name="Google Shape;522;p66"/>
          <p:cNvSpPr txBox="1"/>
          <p:nvPr>
            <p:ph idx="1" type="body"/>
          </p:nvPr>
        </p:nvSpPr>
        <p:spPr>
          <a:xfrm>
            <a:off x="819150" y="1447625"/>
            <a:ext cx="75057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/>
              <a:t>File that contains the design of the robot: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/>
          </a:p>
        </p:txBody>
      </p:sp>
      <p:grpSp>
        <p:nvGrpSpPr>
          <p:cNvPr id="523" name="Google Shape;523;p66"/>
          <p:cNvGrpSpPr/>
          <p:nvPr/>
        </p:nvGrpSpPr>
        <p:grpSpPr>
          <a:xfrm>
            <a:off x="1285424" y="2290307"/>
            <a:ext cx="6573150" cy="2316025"/>
            <a:chOff x="1109225" y="2223400"/>
            <a:chExt cx="6573150" cy="2316025"/>
          </a:xfrm>
        </p:grpSpPr>
        <p:pic>
          <p:nvPicPr>
            <p:cNvPr id="524" name="Google Shape;524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225" y="2223400"/>
              <a:ext cx="2743200" cy="228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39175" y="2253425"/>
              <a:ext cx="2743200" cy="2286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6" name="Google Shape;526;p66"/>
          <p:cNvSpPr txBox="1"/>
          <p:nvPr/>
        </p:nvSpPr>
        <p:spPr>
          <a:xfrm>
            <a:off x="610297" y="1808771"/>
            <a:ext cx="7923405" cy="292388"/>
          </a:xfrm>
          <a:prstGeom prst="rect">
            <a:avLst/>
          </a:prstGeom>
          <a:noFill/>
          <a:ln cap="flat" cmpd="sng" w="19050">
            <a:solidFill>
              <a:srgbClr val="111C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~/catkin_ws/src/ROS/turtlebot3_simulations/turtlebot3_description/urdf/turtlebot3_waffle_pi.gazebo.xacro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E92AA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7"/>
          <p:cNvSpPr txBox="1"/>
          <p:nvPr>
            <p:ph type="title"/>
          </p:nvPr>
        </p:nvSpPr>
        <p:spPr>
          <a:xfrm>
            <a:off x="174703" y="1748700"/>
            <a:ext cx="8794594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" sz="6000">
                <a:solidFill>
                  <a:schemeClr val="dk1"/>
                </a:solidFill>
              </a:rPr>
              <a:t>Future Work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8"/>
          <p:cNvSpPr txBox="1"/>
          <p:nvPr>
            <p:ph type="title"/>
          </p:nvPr>
        </p:nvSpPr>
        <p:spPr>
          <a:xfrm>
            <a:off x="817600" y="75365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Digital Twin of Automated Guided Vehicle</a:t>
            </a:r>
            <a:endParaRPr/>
          </a:p>
        </p:txBody>
      </p:sp>
      <p:pic>
        <p:nvPicPr>
          <p:cNvPr id="537" name="Google Shape;53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2470" y="1308410"/>
            <a:ext cx="5171149" cy="3376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9"/>
          <p:cNvSpPr txBox="1"/>
          <p:nvPr>
            <p:ph type="title"/>
          </p:nvPr>
        </p:nvSpPr>
        <p:spPr>
          <a:xfrm>
            <a:off x="817600" y="75365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Digital Twin of Automated Guided Vehicle</a:t>
            </a:r>
            <a:endParaRPr/>
          </a:p>
        </p:txBody>
      </p:sp>
      <p:pic>
        <p:nvPicPr>
          <p:cNvPr id="543" name="Google Shape;543;p69"/>
          <p:cNvPicPr preferRelativeResize="0"/>
          <p:nvPr/>
        </p:nvPicPr>
        <p:blipFill rotWithShape="1">
          <a:blip r:embed="rId3">
            <a:alphaModFix/>
          </a:blip>
          <a:srcRect b="30579" l="18207" r="6303" t="33963"/>
          <a:stretch/>
        </p:blipFill>
        <p:spPr>
          <a:xfrm>
            <a:off x="741400" y="1836222"/>
            <a:ext cx="7661198" cy="202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JavaScript Framework</a:t>
            </a:r>
            <a:endParaRPr/>
          </a:p>
        </p:txBody>
      </p:sp>
      <p:pic>
        <p:nvPicPr>
          <p:cNvPr id="549" name="Google Shape;54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0572" y="3488432"/>
            <a:ext cx="73152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1200" y="1918613"/>
            <a:ext cx="2533650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70"/>
          <p:cNvSpPr txBox="1"/>
          <p:nvPr/>
        </p:nvSpPr>
        <p:spPr>
          <a:xfrm>
            <a:off x="698117" y="1567907"/>
            <a:ext cx="4141800" cy="14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Refactoring the Frontend using a JS Framework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ReactJS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Angular 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Calibri"/>
              <a:buChar char="○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Vue JS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2" name="Google Shape;552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7615" y="3519986"/>
            <a:ext cx="73152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08397" y="3488432"/>
            <a:ext cx="731520" cy="64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E92AA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1"/>
          <p:cNvSpPr txBox="1"/>
          <p:nvPr>
            <p:ph type="title"/>
          </p:nvPr>
        </p:nvSpPr>
        <p:spPr>
          <a:xfrm>
            <a:off x="174703" y="1748700"/>
            <a:ext cx="8794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" sz="6000">
                <a:solidFill>
                  <a:schemeClr val="dk1"/>
                </a:solidFill>
              </a:rPr>
              <a:t>Demo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E92AA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2"/>
          <p:cNvSpPr txBox="1"/>
          <p:nvPr>
            <p:ph type="title"/>
          </p:nvPr>
        </p:nvSpPr>
        <p:spPr>
          <a:xfrm>
            <a:off x="174703" y="1748700"/>
            <a:ext cx="8794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" sz="6000">
                <a:solidFill>
                  <a:schemeClr val="dk1"/>
                </a:solidFill>
              </a:rPr>
              <a:t>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/>
          <p:nvPr>
            <p:ph type="title"/>
          </p:nvPr>
        </p:nvSpPr>
        <p:spPr>
          <a:xfrm>
            <a:off x="753375" y="34572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Design Architecture Diagram</a:t>
            </a:r>
            <a:endParaRPr/>
          </a:p>
        </p:txBody>
      </p:sp>
      <p:sp>
        <p:nvSpPr>
          <p:cNvPr id="255" name="Google Shape;255;p28"/>
          <p:cNvSpPr/>
          <p:nvPr/>
        </p:nvSpPr>
        <p:spPr>
          <a:xfrm>
            <a:off x="4763150" y="3803600"/>
            <a:ext cx="674400" cy="873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000" y="1495650"/>
            <a:ext cx="6562000" cy="318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E92AA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3"/>
          <p:cNvSpPr txBox="1"/>
          <p:nvPr>
            <p:ph type="title"/>
          </p:nvPr>
        </p:nvSpPr>
        <p:spPr>
          <a:xfrm>
            <a:off x="174703" y="1748700"/>
            <a:ext cx="8794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" sz="6000">
                <a:solidFill>
                  <a:schemeClr val="dk1"/>
                </a:solidFill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Why Private Cloud?</a:t>
            </a:r>
            <a:endParaRPr/>
          </a:p>
        </p:txBody>
      </p:sp>
      <p:pic>
        <p:nvPicPr>
          <p:cNvPr id="262" name="Google Shape;26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0025" y="1973649"/>
            <a:ext cx="1758625" cy="150215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263" name="Google Shape;263;p29"/>
          <p:cNvSpPr txBox="1"/>
          <p:nvPr>
            <p:ph idx="1" type="body"/>
          </p:nvPr>
        </p:nvSpPr>
        <p:spPr>
          <a:xfrm>
            <a:off x="498325" y="1800200"/>
            <a:ext cx="5826900" cy="27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Char char="●"/>
            </a:pPr>
            <a:r>
              <a:rPr lang="en" sz="1800">
                <a:solidFill>
                  <a:srgbClr val="233A44"/>
                </a:solidFill>
              </a:rPr>
              <a:t>Security and Privacy</a:t>
            </a:r>
            <a:endParaRPr sz="1800">
              <a:solidFill>
                <a:srgbClr val="233A44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Char char="●"/>
            </a:pPr>
            <a:r>
              <a:rPr lang="en" sz="1800">
                <a:solidFill>
                  <a:srgbClr val="233A44"/>
                </a:solidFill>
              </a:rPr>
              <a:t>Flexibility</a:t>
            </a:r>
            <a:endParaRPr sz="1800">
              <a:solidFill>
                <a:srgbClr val="233A44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Char char="●"/>
            </a:pPr>
            <a:r>
              <a:rPr lang="en" sz="1800">
                <a:solidFill>
                  <a:srgbClr val="233A44"/>
                </a:solidFill>
              </a:rPr>
              <a:t>Scalability</a:t>
            </a:r>
            <a:endParaRPr sz="1800">
              <a:solidFill>
                <a:srgbClr val="233A44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Char char="●"/>
            </a:pPr>
            <a:r>
              <a:rPr lang="en" sz="1800">
                <a:solidFill>
                  <a:srgbClr val="233A44"/>
                </a:solidFill>
              </a:rPr>
              <a:t>Performance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Frameworks &amp; Tools Used</a:t>
            </a:r>
            <a:endParaRPr/>
          </a:p>
        </p:txBody>
      </p:sp>
      <p:pic>
        <p:nvPicPr>
          <p:cNvPr id="269" name="Google Shape;26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3784" y="1470921"/>
            <a:ext cx="1532014" cy="1283879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270" name="Google Shape;270;p30"/>
          <p:cNvSpPr txBox="1"/>
          <p:nvPr>
            <p:ph idx="1" type="body"/>
          </p:nvPr>
        </p:nvSpPr>
        <p:spPr>
          <a:xfrm>
            <a:off x="498325" y="1800200"/>
            <a:ext cx="4980600" cy="27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Char char="●"/>
            </a:pPr>
            <a:r>
              <a:rPr lang="en" sz="1800">
                <a:solidFill>
                  <a:srgbClr val="233A44"/>
                </a:solidFill>
              </a:rPr>
              <a:t>Docker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Char char="●"/>
            </a:pPr>
            <a:r>
              <a:rPr lang="en" sz="1800">
                <a:solidFill>
                  <a:srgbClr val="233A44"/>
                </a:solidFill>
              </a:rPr>
              <a:t>Django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Char char="●"/>
            </a:pPr>
            <a:r>
              <a:rPr lang="en" sz="1800">
                <a:solidFill>
                  <a:srgbClr val="233A44"/>
                </a:solidFill>
              </a:rPr>
              <a:t>ROS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Char char="●"/>
            </a:pPr>
            <a:r>
              <a:rPr lang="en" sz="1800">
                <a:solidFill>
                  <a:srgbClr val="233A44"/>
                </a:solidFill>
              </a:rPr>
              <a:t>Qt Designer</a:t>
            </a:r>
            <a:endParaRPr sz="1800">
              <a:solidFill>
                <a:srgbClr val="233A44"/>
              </a:solidFill>
            </a:endParaRPr>
          </a:p>
        </p:txBody>
      </p:sp>
      <p:pic>
        <p:nvPicPr>
          <p:cNvPr id="271" name="Google Shape;27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9539" y="1927415"/>
            <a:ext cx="1404472" cy="37089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descr="Logo&#10;&#10;Description automatically generated" id="272" name="Google Shape;27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71398" y="3380121"/>
            <a:ext cx="856785" cy="85678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descr="Icon&#10;&#10;Description automatically generated" id="273" name="Google Shape;273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95606" y="3236085"/>
            <a:ext cx="1129244" cy="1129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First Milestone Summary</a:t>
            </a:r>
            <a:endParaRPr/>
          </a:p>
        </p:txBody>
      </p:sp>
      <p:sp>
        <p:nvSpPr>
          <p:cNvPr id="279" name="Google Shape;279;p31"/>
          <p:cNvSpPr txBox="1"/>
          <p:nvPr>
            <p:ph idx="1" type="body"/>
          </p:nvPr>
        </p:nvSpPr>
        <p:spPr>
          <a:xfrm>
            <a:off x="498325" y="1800200"/>
            <a:ext cx="7342200" cy="30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Configurator UI Initial Design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Integration between Configurator and Dashboard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Real-time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Historical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Learning ROS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System Block Diagram</a:t>
            </a:r>
            <a:endParaRPr/>
          </a:p>
        </p:txBody>
      </p:sp>
      <p:pic>
        <p:nvPicPr>
          <p:cNvPr descr="Graphical user interface&#10;&#10;Description automatically generated" id="285" name="Google Shape;28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0566" y="1800200"/>
            <a:ext cx="4562475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